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3" r:id="rId4"/>
    <p:sldId id="281" r:id="rId5"/>
    <p:sldId id="259" r:id="rId6"/>
    <p:sldId id="282" r:id="rId7"/>
    <p:sldId id="311" r:id="rId8"/>
    <p:sldId id="283" r:id="rId9"/>
    <p:sldId id="284" r:id="rId10"/>
    <p:sldId id="285" r:id="rId11"/>
    <p:sldId id="286" r:id="rId12"/>
    <p:sldId id="287" r:id="rId13"/>
    <p:sldId id="309" r:id="rId14"/>
    <p:sldId id="270" r:id="rId15"/>
    <p:sldId id="288" r:id="rId16"/>
    <p:sldId id="289" r:id="rId17"/>
    <p:sldId id="290" r:id="rId18"/>
    <p:sldId id="291" r:id="rId19"/>
    <p:sldId id="293" r:id="rId20"/>
    <p:sldId id="294" r:id="rId21"/>
    <p:sldId id="303" r:id="rId22"/>
    <p:sldId id="297" r:id="rId23"/>
    <p:sldId id="296" r:id="rId24"/>
    <p:sldId id="276" r:id="rId25"/>
    <p:sldId id="306" r:id="rId26"/>
    <p:sldId id="310" r:id="rId27"/>
    <p:sldId id="301" r:id="rId28"/>
    <p:sldId id="302" r:id="rId29"/>
    <p:sldId id="307" r:id="rId30"/>
    <p:sldId id="308" r:id="rId31"/>
  </p:sldIdLst>
  <p:sldSz cx="12192000" cy="6858000"/>
  <p:notesSz cx="6858000" cy="9144000"/>
  <p:defaultTextStyle>
    <a:defPPr>
      <a:defRPr lang="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15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42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27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99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1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52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908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4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3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085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1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BEB40-7C7D-40E6-AC43-8D013D9C084D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3422F-14FD-4E75-89A9-8BCD68E17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98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pma.world/" TargetMode="External"/><Relationship Id="rId2" Type="http://schemas.openxmlformats.org/officeDocument/2006/relationships/hyperlink" Target="https://www.pmi.org/certifications/project-management-pm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pma.az/en/home/" TargetMode="External"/><Relationship Id="rId5" Type="http://schemas.openxmlformats.org/officeDocument/2006/relationships/hyperlink" Target="https://www.pmi.org/certifications/certified-associate-capm" TargetMode="External"/><Relationship Id="rId4" Type="http://schemas.openxmlformats.org/officeDocument/2006/relationships/hyperlink" Target="https://www.pmi.org/certifications/agile-ac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rgbClr val="002060"/>
            </a:gs>
            <a:gs pos="100000">
              <a:srgbClr val="002060"/>
            </a:gs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89045" y="4649188"/>
            <a:ext cx="5230600" cy="871718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МОДУЛЬ №1 – ТЕМА №1</a:t>
            </a:r>
          </a:p>
          <a:p>
            <a:pPr algn="ctr"/>
            <a:r>
              <a:rPr lang="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16-20 сентября 2024 г.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67746" y="2083416"/>
            <a:ext cx="9339943" cy="2387600"/>
          </a:xfrm>
        </p:spPr>
        <p:txBody>
          <a:bodyPr>
            <a:normAutofit fontScale="90000"/>
          </a:bodyPr>
          <a:lstStyle/>
          <a:p>
            <a:pPr algn="l"/>
            <a:r>
              <a:rPr lang="ru" sz="67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УПРАВЛЕНИЕ ПРОЕКТОМ</a:t>
            </a:r>
            <a:r>
              <a:rPr lang="az-Latn-AZ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az-Latn-AZ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3" y="248947"/>
            <a:ext cx="993749" cy="4584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Title 4"/>
          <p:cNvSpPr txBox="1">
            <a:spLocks/>
          </p:cNvSpPr>
          <p:nvPr/>
        </p:nvSpPr>
        <p:spPr>
          <a:xfrm>
            <a:off x="1404762" y="277662"/>
            <a:ext cx="1830147" cy="45841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33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НЕПРЕРЫВНОЕ ОБУЧЕНИЕ</a:t>
            </a:r>
          </a:p>
          <a:p>
            <a:r>
              <a:rPr lang="ru" sz="23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" sz="53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ОБРАЗОВАНИЕ</a:t>
            </a:r>
            <a:endParaRPr lang="en-US" sz="53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itle 4"/>
          <p:cNvSpPr txBox="1">
            <a:spLocks/>
          </p:cNvSpPr>
          <p:nvPr/>
        </p:nvSpPr>
        <p:spPr>
          <a:xfrm>
            <a:off x="7850038" y="231371"/>
            <a:ext cx="3812876" cy="4584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Спикер:</a:t>
            </a:r>
          </a:p>
          <a:p>
            <a:r>
              <a:rPr lang="ru" sz="16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ДЖАББАРЛИ, Бибиха</a:t>
            </a:r>
            <a:r>
              <a:rPr lang="ru-RU" sz="16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ru" sz="1600" b="1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им</a:t>
            </a:r>
            <a:endParaRPr lang="en-US" sz="16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7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21626" y="4813540"/>
            <a:ext cx="5230600" cy="150962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Типы проектов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57996" y="873576"/>
            <a:ext cx="118340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Экологические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охраны окружающей среды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проекты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Бульвар и парки Баку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Технологические и инновационные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проекты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4.5G и 5G от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Azercell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Экономические и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бизнес-проекты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Промышленный парк в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Сумгаите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/>
              <a:t>Гуманитарные </a:t>
            </a:r>
            <a:r>
              <a:rPr lang="ru-RU" sz="2400" b="1" dirty="0" smtClean="0"/>
              <a:t>проекты</a:t>
            </a:r>
            <a:r>
              <a:rPr lang="en-US" sz="2400" b="1" dirty="0" smtClean="0"/>
              <a:t> </a:t>
            </a:r>
            <a:r>
              <a:rPr lang="en-US" sz="2400" dirty="0" smtClean="0"/>
              <a:t>–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  <a:r>
              <a:rPr lang="en-US" sz="2400" dirty="0" smtClean="0"/>
              <a:t> </a:t>
            </a:r>
            <a:r>
              <a:rPr lang="en-US" sz="2400" b="1" dirty="0" smtClean="0"/>
              <a:t>“</a:t>
            </a:r>
            <a:r>
              <a:rPr lang="ru-RU" sz="2400" dirty="0" smtClean="0"/>
              <a:t>МОЙ ОТЕЦ ГЕРОЙ</a:t>
            </a:r>
            <a:r>
              <a:rPr lang="en-US" sz="2400" dirty="0" smtClean="0"/>
              <a:t>”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2712962"/>
            <a:ext cx="3251200" cy="1828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1778" t="4889" r="5334" b="4000"/>
          <a:stretch/>
        </p:blipFill>
        <p:spPr>
          <a:xfrm>
            <a:off x="3725653" y="2713420"/>
            <a:ext cx="1864484" cy="18288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137" y="2712962"/>
            <a:ext cx="2955636" cy="18288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604" y="2712962"/>
            <a:ext cx="3302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9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21626" y="4813540"/>
            <a:ext cx="5230600" cy="150962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Классы проектов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57996" y="873576"/>
            <a:ext cx="118340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 проекта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категория, характеризующая его масштаб.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Монопроект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Телескоп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Хаббл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Hubble Space Telescope)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Мультипроект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транспортной инфраструктуры города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Сингапур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Мегапроект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Канадская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трубопроводная система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Mountain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6" y="2452810"/>
            <a:ext cx="3901440" cy="219456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436" y="2452810"/>
            <a:ext cx="2916359" cy="219456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795" y="2462384"/>
            <a:ext cx="4943246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21626" y="4813540"/>
            <a:ext cx="5230600" cy="150962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Виды проектов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57996" y="873576"/>
            <a:ext cx="118340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 проекта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категория, характеризующая его основной итог.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Инвестиционные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проекты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Баку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Технопарк»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Baku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TechnoPark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Инновационные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проекты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«Смарт-Сити Баку»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Baku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Учебно-образовательные проекты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«Институты и университеты Баку»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Смешанными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Проект «Олимпийский комплекс Баку»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96" y="2812568"/>
            <a:ext cx="2367379" cy="1828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375" y="2812568"/>
            <a:ext cx="3224748" cy="1828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123" y="2812568"/>
            <a:ext cx="2748197" cy="18288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320" y="2812568"/>
            <a:ext cx="260019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8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7" y="123585"/>
            <a:ext cx="11756366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" b="1" dirty="0">
                <a:latin typeface="Arial" panose="020B0604020202020204" pitchFamily="34" charset="0"/>
                <a:cs typeface="Arial" panose="020B0604020202020204" pitchFamily="34" charset="0"/>
              </a:rPr>
              <a:t>Проект: 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lang="az-Latn-AZ" dirty="0" smtClean="0">
                <a:latin typeface="Arial" panose="020B0604020202020204" pitchFamily="34" charset="0"/>
                <a:cs typeface="Arial" panose="020B0604020202020204" pitchFamily="34" charset="0"/>
              </a:rPr>
              <a:t>zTU</a:t>
            </a: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-Turkish 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Aerospace, MGP 2023.1»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747" y="1239028"/>
            <a:ext cx="5662523" cy="49978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Внешние факторы, влияющие на </a:t>
            </a: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проект:</a:t>
            </a:r>
            <a:endParaRPr lang="az-Latn-AZ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Политические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факторы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Одобрение двустороннего сотрудничества для реализации проекта на уровне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страны</a:t>
            </a:r>
            <a:endParaRPr lang="az-Latn-AZ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Юридические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факторы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право собственности закон , а также иные договоры и соглашения, регулирующие подобные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процессы.</a:t>
            </a:r>
            <a:endParaRPr lang="az-Latn-AZ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Экономические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факторы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инвестиции , производство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,продукт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сотрудники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т. д.  </a:t>
            </a:r>
            <a:endParaRPr lang="az-Latn-AZ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Природа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относящийся к окружающей среде Факторы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природа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климат вопросы : температура , влажность , ветер , топография. 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т. д. Полет выпускаемого БПЛА в зависимости от погодных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условий</a:t>
            </a:r>
            <a:r>
              <a:rPr lang="az-Latn-A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808453" y="1239028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Научно-технический фактор </a:t>
            </a:r>
            <a:r>
              <a:rPr lang="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привлечь </a:t>
            </a:r>
            <a:r>
              <a:rPr lang="az-Latn-AZ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АА </a:t>
            </a:r>
            <a:r>
              <a:rPr lang="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партнера к процессу разработки самолетов в АзТУ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Инфраструктурный фактор </a:t>
            </a:r>
            <a:r>
              <a:rPr lang="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создание условий для реализации проекта (выделение подходящих аудиторий в АзТУ, подготовка Мастерской, закупка приборов и оборудования и т.д.)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Социально-культурные факторы</a:t>
            </a:r>
            <a:r>
              <a:rPr lang="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Создание условий для обращения граждан в будущем с учетом интересов 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страны</a:t>
            </a:r>
            <a:r>
              <a:rPr lang="az-Latn-AZ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77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74453" y="5042140"/>
            <a:ext cx="5230600" cy="150962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УСПЕШНЫЙ И НЕУДАЧНЫЙ ПРОЕКТ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064671"/>
              </p:ext>
            </p:extLst>
          </p:nvPr>
        </p:nvGraphicFramePr>
        <p:xfrm>
          <a:off x="474453" y="900034"/>
          <a:ext cx="11188460" cy="39135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47385"/>
                <a:gridCol w="5541075"/>
              </a:tblGrid>
              <a:tr h="285115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543050" algn="ctr"/>
                          <a:tab pos="2628900" algn="r"/>
                        </a:tabLs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Успешные проекты	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Неудачные проекты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Четкое определение целей и задач.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Нечеткие цели и планирование.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Эффективное планирование и управление ресурсами.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Недостаточное финансирование и ресурсы.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Наличие адекватного финансирования.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Проблемы с управлением рисками и изменениями.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Гибкость в управлении рисками и изменениями.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Технические или организационные сложности.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Хорошая коммуникация и координация команды.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Плохая коммуникация и отсутствие координации.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25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74453" y="5042140"/>
            <a:ext cx="5230600" cy="150962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УСПЕШНЫЙ И НЕУДАЧНЫЙ ПРОЕКТ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74453" y="1069688"/>
            <a:ext cx="41127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Успешные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проекты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«Гугл»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«Тесла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577840" y="1069688"/>
            <a:ext cx="67665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4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Неудачные проекты</a:t>
            </a:r>
            <a:endParaRPr lang="en-US" sz="24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«Формула 1 в Нью-Джерси»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«Человеческий геномный проект в Азии»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897" y="2926344"/>
            <a:ext cx="2770909" cy="18288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681" y="2926344"/>
            <a:ext cx="2761389" cy="18288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453" y="2863640"/>
            <a:ext cx="1840302" cy="18288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5"/>
          <a:srcRect l="11245" t="11601" r="11955" b="11066"/>
          <a:stretch/>
        </p:blipFill>
        <p:spPr>
          <a:xfrm>
            <a:off x="708326" y="2926344"/>
            <a:ext cx="1816188" cy="18288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49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319" y="1069688"/>
            <a:ext cx="6816594" cy="4675792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474453" y="5042140"/>
            <a:ext cx="5230600" cy="150962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Жизненный цикл проекта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0520" y="1069688"/>
            <a:ext cx="4495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Жизненный цикл проекта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последовательность фаз или стадий, которые проходит проект от его инициации до завершения.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Начальная </a:t>
            </a:r>
            <a:r>
              <a:rPr lang="ru-RU" sz="2400" dirty="0"/>
              <a:t>фаза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Фаза разработки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Фаза реализации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Завершающая фаза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3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7" y="123585"/>
            <a:ext cx="6392050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(П), Программа (П),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Портфель 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(П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8087" y="1078302"/>
            <a:ext cx="498779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временное усилие, направленное на создание уникального продукта, услуги или результата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группа взаимосвязанных проектов, которые управляются совместно для достижения стратегических целей и получения синергетического эффекта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Портфель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совокупность программ и проектов, которые управляются совместно, чтобы достичь стратегических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бизнес-целей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072" y="1459302"/>
            <a:ext cx="6413745" cy="443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98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7" y="123585"/>
            <a:ext cx="6392050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" sz="2800" dirty="0">
                <a:latin typeface="Arial" panose="020B0604020202020204" pitchFamily="34" charset="0"/>
                <a:cs typeface="Arial" panose="020B0604020202020204" pitchFamily="34" charset="0"/>
              </a:rPr>
              <a:t>П, ПМ, ПМО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605" y="3370419"/>
            <a:ext cx="3412533" cy="300399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48085" y="1062095"/>
            <a:ext cx="63920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тот, кто руководит проектами и организует всю работу над ними. Он — связующее звено между всеми членами команды: разработчиками, маркетологами, копирайтерами, дизайнерами, верстальщиками. А также между командой и клиентом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754016" y="3441680"/>
            <a:ext cx="53903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организовать работу над проектом так, чтобы: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•выполнить его в установленный заказчиком срок;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•оставить клиента довольным — достичь поставленных им целей;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•принести прибыль компании, в которой он работает.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540137" y="123585"/>
            <a:ext cx="52085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manager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профессионал, который знает, как достичь целей клиента, что для этого нужно сделать, какие специалисты нужны и какие из них подойдут лучше для конкретного проекта по компетенциям и личным качествам. 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5" y="3370419"/>
            <a:ext cx="3481806" cy="348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1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7292" y="845396"/>
            <a:ext cx="606350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-методологии, такие как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Канбан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представляют собой гибкие подходы к управлению проектами, которые ориентированы на адаптивность, непрерывное улучшение и быструю реакцию на изменения.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фреймворк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управления проектами, который использует итеративный и инкрементный подход для доставки ценности.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Канбан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метод управления задачами и рабочими процессами, который фокусируется на визуализации работы, ограничении объема незавершенной работы и оптимизации потока задач.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960" y="963983"/>
            <a:ext cx="4982681" cy="21923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345" y="2825118"/>
            <a:ext cx="4933909" cy="210796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312" y="4651060"/>
            <a:ext cx="5104601" cy="220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06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747" y="1239028"/>
            <a:ext cx="11371053" cy="4997869"/>
          </a:xfrm>
        </p:spPr>
        <p:txBody>
          <a:bodyPr>
            <a:normAutofit/>
          </a:bodyPr>
          <a:lstStyle/>
          <a:p>
            <a:pPr marL="396875" indent="-396875">
              <a:buFont typeface="Wingdings" panose="05000000000000000000" pitchFamily="2" charset="2"/>
              <a:buChar char="Ø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ДЖАББАРЛИ, 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Бибиханим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докторант</a:t>
            </a: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Электронная почта: 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cabbarli.bibixanim@gmail.com</a:t>
            </a:r>
            <a:endParaRPr lang="ru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0">
              <a:lnSpc>
                <a:spcPct val="100000"/>
              </a:lnSpc>
              <a:spcBef>
                <a:spcPts val="0"/>
              </a:spcBef>
              <a:buNone/>
            </a:pPr>
            <a:endParaRPr lang="az-Latn-A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Бакалавр -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Азербайджанский Технический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Университет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факультет Специальной Техники И Технологии</a:t>
            </a:r>
            <a:r>
              <a:rPr lang="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Магистратура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Азербайджанский Технический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Университет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факультет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Специальной Техники И Технологии</a:t>
            </a:r>
            <a:r>
              <a:rPr lang="ru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Докторантура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-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Азербайджанский Технический Университет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факультет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Машиностроение И Робототехника</a:t>
            </a:r>
            <a:endParaRPr lang="ru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38546" y="94891"/>
            <a:ext cx="5230600" cy="85401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 СПИКЕРЕ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8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087" y="123585"/>
            <a:ext cx="6392050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П, ПМ, ПМО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1456133"/>
            <a:ext cx="4892040" cy="493514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48086" y="1078302"/>
            <a:ext cx="74109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Office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(PMO)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офис управления портфелем проектов (ОУП), подразделение в компании, которое занимается координацией проектов, сбором и движением информации по проектам, мониторингом, бюджетами, графиками, вопросами коммуникации в команде, координированием работы всех заинтересованных в проекте сторон, а также стандартизацией качества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масштабом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затратами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Тайм-менеджмент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коммуникацией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качеством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рисками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персоналом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-309134" y="1020531"/>
            <a:ext cx="12362589" cy="4997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Пояснения к PM и PMO на примере проекта «AzTU-Turkish Aerospace, MGP 2023.1»</a:t>
            </a:r>
          </a:p>
          <a:p>
            <a:pPr lvl="1">
              <a:spcBef>
                <a:spcPts val="1000"/>
              </a:spcBef>
            </a:pPr>
            <a:r>
              <a:rPr lang="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</a:t>
            </a:r>
            <a:r>
              <a:rPr lang="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–получение общей картины путем объединения общих результатов о проекте </a:t>
            </a:r>
            <a:r>
              <a:rPr lang="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000"/>
              </a:spcBef>
            </a:pPr>
            <a:r>
              <a:rPr lang="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содержанием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–подготовка проектной документации, предоставление общественности, установление связи с внутренними и внешними структурами сотрудничества: Стремление к успешному завершению проекта с учетом внутренних </a:t>
            </a:r>
            <a:r>
              <a:rPr lang="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внешних факторов 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AzTU-TUSAŞ-MAA</a:t>
            </a:r>
          </a:p>
          <a:p>
            <a:pPr lvl="1">
              <a:spcBef>
                <a:spcPts val="1000"/>
              </a:spcBef>
            </a:pPr>
            <a:r>
              <a:rPr lang="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Проведение </a:t>
            </a:r>
            <a:r>
              <a:rPr lang="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</a:t>
            </a:r>
            <a:r>
              <a:rPr lang="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ресурсов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–расчет </a:t>
            </a:r>
            <a:r>
              <a:rPr lang="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затрат, которые будут выделены на 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проект.</a:t>
            </a:r>
          </a:p>
          <a:p>
            <a:pPr marL="742950" indent="-285750" algn="just">
              <a:spcAft>
                <a:spcPts val="0"/>
              </a:spcAft>
            </a:pPr>
            <a:r>
              <a:rPr lang="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Время</a:t>
            </a:r>
            <a:r>
              <a:rPr lang="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–использование 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всех возможных возможностей для успешного завершения проекта к указанной дате: 18.09.2024-10.05.2024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algn="just">
              <a:spcAft>
                <a:spcPts val="0"/>
              </a:spcAft>
            </a:pPr>
            <a:r>
              <a:rPr lang="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Коммуникационный менеджмент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–построение партнерских отношений, создание коммуникации между студентами и преподавателями. Приезд членов команды MGP в Азербайджан и формирование условий работы студентов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algn="just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качеством производства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–контроль качества выпускаемой продукции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285750" algn="just">
              <a:spcAft>
                <a:spcPts val="0"/>
              </a:spcAft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рисками производства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–решение неожиданных проблем, возникающих в ходе реализации проекта</a:t>
            </a:r>
          </a:p>
          <a:p>
            <a:pPr marL="742950" indent="-285750" algn="just">
              <a:spcAft>
                <a:spcPts val="0"/>
              </a:spcAft>
            </a:pPr>
            <a:r>
              <a:rPr lang="ru-RU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персоналом</a:t>
            </a:r>
            <a:r>
              <a:rPr lang="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–сотрудничество с соответствующими структурными подразделениями в ходе реализации проекта.</a:t>
            </a:r>
          </a:p>
          <a:p>
            <a:pPr marL="457200" indent="0" algn="just">
              <a:spcAft>
                <a:spcPts val="0"/>
              </a:spcAft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4075" lvl="1" indent="-396875">
              <a:buFont typeface="Wingdings" panose="05000000000000000000" pitchFamily="2" charset="2"/>
              <a:buChar char="Ø"/>
            </a:pPr>
            <a:endParaRPr lang="az-Latn-AZ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087" y="123585"/>
            <a:ext cx="6392050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П, ПМ, ПМО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11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087" y="123585"/>
            <a:ext cx="6513970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Международная сертификация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8087" y="1078302"/>
            <a:ext cx="6662058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Профессиональные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сертификаты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PMP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(Project Management Professional)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PMP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один из наиболее признанных и востребованных сертификатов в области управления проектами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Требования: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Минимум 3 года опыта в управлении проектами (или 5 лет для кандидатов без диплома).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Завершение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 часов обучения в области управления проектами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PRINCE2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Controlled Environments)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PRINCE2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процессный подход к управлению проектами, основанный на лучших практиках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Foundation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нет строгих требований.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Practitioner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требуется наличие сертификата PRINCE2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Foundation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7" y="123585"/>
            <a:ext cx="2621507" cy="24751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414" y="2701254"/>
            <a:ext cx="3924300" cy="19907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207" y="4529784"/>
            <a:ext cx="2973998" cy="23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7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8087" y="123585"/>
            <a:ext cx="6513970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Международная сертификация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48087" y="1078302"/>
            <a:ext cx="7817841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Начальные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сертификаты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(Certified Associate in Project Management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/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начальный сертификат от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предназначенный для тех, кто только начинает карьеру в управлении проектами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Среднее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образование или высшее.</a:t>
            </a:r>
          </a:p>
          <a:p>
            <a:pPr lvl="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Минимум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часа обучения в области управления проектами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Специализированные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сертификаты: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PMI-ACP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(PMI Agile Certified Practitioner)</a:t>
            </a:r>
          </a:p>
          <a:p>
            <a:pPr lvl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PMI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ACP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сертификация ориентирована 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Agile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-подходы и методологии, такие как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Scrum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Kanban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другие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Требования:</a:t>
            </a:r>
          </a:p>
          <a:p>
            <a:pPr lvl="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Опыт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в Agile-среде (2 года).</a:t>
            </a:r>
          </a:p>
          <a:p>
            <a:pPr lvl="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Опыт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в управлении проектами (2 года).</a:t>
            </a:r>
          </a:p>
          <a:p>
            <a:pPr lvl="0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 обучения в области Agile.</a:t>
            </a:r>
          </a:p>
          <a:p>
            <a:pPr lvl="0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0144" y="123585"/>
            <a:ext cx="3422825" cy="33742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144" y="3497860"/>
            <a:ext cx="3422825" cy="336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21626" y="4813540"/>
            <a:ext cx="5230600" cy="150962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az-Latn-AZ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СТАТИСТИКА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ru" sz="3200" b="1" dirty="0">
                <a:latin typeface="Arial" panose="020B0604020202020204" pitchFamily="34" charset="0"/>
                <a:cs typeface="Arial" panose="020B0604020202020204" pitchFamily="34" charset="0"/>
              </a:rPr>
              <a:t>СЕРТИФИКАЦИИ</a:t>
            </a:r>
          </a:p>
          <a:p>
            <a:pPr algn="ctr"/>
            <a:endParaRPr lang="ru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844145" y="1042248"/>
            <a:ext cx="532053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менеджеров по сертификации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PMP (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выданных PMI, составляет 725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endParaRPr lang="az-Latn-AZ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Сертификат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CAPM (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Certified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associate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сертификации начального уровня для стажеров-проектировщиков начальный сертификат PMP® более 30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000</a:t>
            </a:r>
            <a:endParaRPr lang="az-Latn-AZ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международных менеджеров проектов IPMA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более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180</a:t>
            </a:r>
            <a:endParaRPr lang="az-Latn-AZ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менеджеров проектов </a:t>
            </a:r>
            <a:r>
              <a:rPr lang="az-Latn-AZ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az-Latn-AZ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PMA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290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What is PMP certification? Who is it for? - GetX Institute %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395" y="923167"/>
            <a:ext cx="3004016" cy="233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ertification of specialists of NT-Engineering LLC in accordance with IPMA  standards | NT-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679" y="923167"/>
            <a:ext cx="1970549" cy="278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專業認證 | 台灣專案管理學會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" y="845396"/>
            <a:ext cx="1841619" cy="260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022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32284"/>
            <a:ext cx="11828253" cy="4997869"/>
          </a:xfrm>
        </p:spPr>
        <p:txBody>
          <a:bodyPr>
            <a:normAutofit/>
          </a:bodyPr>
          <a:lstStyle/>
          <a:p>
            <a:pPr marL="396875" indent="-396875">
              <a:buFont typeface="Wingdings" panose="05000000000000000000" pitchFamily="2" charset="2"/>
              <a:buChar char="Ø"/>
            </a:pPr>
            <a:endParaRPr lang="az-Latn-AZ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1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PMI 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- https : </a:t>
            </a:r>
            <a:endParaRPr lang="az-Latn-A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1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PMP- </a:t>
            </a: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https://www.pmi.org/certifications/project-management-pmp</a:t>
            </a:r>
            <a:endParaRPr lang="az-Latn-A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1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ИПМА – 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https://ipma.world/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1" indent="-396875"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Сертифицированный практик PMI Agile (PMI-ACP) — 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https://www.pmi.org/certifications/agile-acp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1" indent="-396875"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Сертифицированный специалист по управлению проектами (CAPM) -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 </a:t>
            </a:r>
            <a:endParaRPr lang="az-Latn-AZ" dirty="0" smtClean="0">
              <a:latin typeface="Arial" panose="020B0604020202020204" pitchFamily="34" charset="0"/>
              <a:cs typeface="Arial" panose="020B0604020202020204" pitchFamily="34" charset="0"/>
              <a:hlinkClick r:id="rId5"/>
            </a:endParaRPr>
          </a:p>
          <a:p>
            <a:pPr marL="854075" lvl="1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https://www.pmi.org/certifications/certified-associate-capm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1" indent="-396875"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Азербайджанская </a:t>
            </a: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1" indent="-396875">
              <a:buFont typeface="Wingdings" panose="05000000000000000000" pitchFamily="2" charset="2"/>
              <a:buChar char="Ø"/>
            </a:pPr>
            <a:endParaRPr lang="az-Latn-A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16378" y="1069688"/>
            <a:ext cx="6807200" cy="150962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96875" indent="-396875">
              <a:buFont typeface="Wingdings" panose="05000000000000000000" pitchFamily="2" charset="2"/>
              <a:buChar char="Ø"/>
            </a:pPr>
            <a:r>
              <a:rPr lang="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БАЗА ДАННЫХ СЕРТИФИКАТОВ ( </a:t>
            </a:r>
            <a:r>
              <a:rPr lang="ru" sz="3200" b="1" dirty="0">
                <a:latin typeface="Arial" panose="020B0604020202020204" pitchFamily="34" charset="0"/>
                <a:cs typeface="Arial" panose="020B0604020202020204" pitchFamily="34" charset="0"/>
              </a:rPr>
              <a:t>База данных)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6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7" y="123585"/>
            <a:ext cx="11756366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" b="1" dirty="0">
                <a:latin typeface="Arial" panose="020B0604020202020204" pitchFamily="34" charset="0"/>
                <a:cs typeface="Arial" panose="020B0604020202020204" pitchFamily="34" charset="0"/>
              </a:rPr>
              <a:t>Проект: 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lang="az-Latn-AZ" dirty="0" smtClean="0">
                <a:latin typeface="Arial" panose="020B0604020202020204" pitchFamily="34" charset="0"/>
                <a:cs typeface="Arial" panose="020B0604020202020204" pitchFamily="34" charset="0"/>
              </a:rPr>
              <a:t>zTU</a:t>
            </a: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-Turkish 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Aerospace, MGP 2023.1»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4" descr="https://www.aztu.edu.az/web_admin/upload/files/aztu.edu.az/news/5-2024/3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270" y="1715609"/>
            <a:ext cx="5719608" cy="381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3" y="1715609"/>
            <a:ext cx="5719607" cy="381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07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099" y="3107985"/>
            <a:ext cx="7560515" cy="3750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2387" t="33643"/>
          <a:stretch/>
        </p:blipFill>
        <p:spPr>
          <a:xfrm>
            <a:off x="6093890" y="1323210"/>
            <a:ext cx="5924325" cy="1784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29" y="965200"/>
            <a:ext cx="5374961" cy="205364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00579" y="841205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4151" y="311393"/>
            <a:ext cx="8649171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07000"/>
              </a:lnSpc>
              <a:spcBef>
                <a:spcPts val="1200"/>
              </a:spcBef>
            </a:pPr>
            <a:r>
              <a:rPr lang="ru" sz="2800" b="1" dirty="0">
                <a:latin typeface="Arial" panose="020B0604020202020204" pitchFamily="34" charset="0"/>
                <a:cs typeface="Arial" panose="020B0604020202020204" pitchFamily="34" charset="0"/>
              </a:rPr>
              <a:t>Проект: </a:t>
            </a:r>
            <a:r>
              <a:rPr lang="ru" sz="2800" dirty="0">
                <a:latin typeface="Arial" panose="020B0604020202020204" pitchFamily="34" charset="0"/>
                <a:cs typeface="Arial" panose="020B0604020202020204" pitchFamily="34" charset="0"/>
              </a:rPr>
              <a:t>«АзТУ-Turkish Aerospace, MGP 2023.1 </a:t>
            </a:r>
            <a:r>
              <a:rPr lang="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az-Latn-AZ" alt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2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3918"/>
          <a:stretch/>
        </p:blipFill>
        <p:spPr>
          <a:xfrm>
            <a:off x="140751" y="1388271"/>
            <a:ext cx="11929028" cy="458470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00579" y="841205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4152" y="311393"/>
            <a:ext cx="845574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just">
              <a:lnSpc>
                <a:spcPct val="107000"/>
              </a:lnSpc>
              <a:spcBef>
                <a:spcPts val="1200"/>
              </a:spcBef>
            </a:pPr>
            <a:r>
              <a:rPr lang="ru" sz="2800" b="1" dirty="0">
                <a:latin typeface="Arial" panose="020B0604020202020204" pitchFamily="34" charset="0"/>
                <a:cs typeface="Arial" panose="020B0604020202020204" pitchFamily="34" charset="0"/>
              </a:rPr>
              <a:t>Проект: </a:t>
            </a:r>
            <a:r>
              <a:rPr lang="ru" sz="2800" dirty="0">
                <a:latin typeface="Arial" panose="020B0604020202020204" pitchFamily="34" charset="0"/>
                <a:cs typeface="Arial" panose="020B0604020202020204" pitchFamily="34" charset="0"/>
              </a:rPr>
              <a:t>«АзТУ-Turkish Aerospace, MGP 2023.1 </a:t>
            </a:r>
            <a:r>
              <a:rPr lang="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  <a:endParaRPr lang="az-Latn-AZ" altLang="ru-RU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16" y="1016567"/>
            <a:ext cx="11905368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ru" sz="3600" b="1" dirty="0">
                <a:latin typeface="Arial" panose="020B0604020202020204" pitchFamily="34" charset="0"/>
                <a:cs typeface="Arial" panose="020B0604020202020204" pitchFamily="34" charset="0"/>
              </a:rPr>
              <a:t>Проект: </a:t>
            </a:r>
            <a:r>
              <a:rPr lang="ru" sz="3600" dirty="0">
                <a:latin typeface="Arial" panose="020B0604020202020204" pitchFamily="34" charset="0"/>
                <a:cs typeface="Arial" panose="020B0604020202020204" pitchFamily="34" charset="0"/>
              </a:rPr>
              <a:t>«АзТУ-Turkish Aerospace, MGP 2023.1»</a:t>
            </a:r>
            <a:r>
              <a:rPr lang="az-Latn-AZ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az-Latn-AZ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747" y="1239028"/>
            <a:ext cx="11540706" cy="4997869"/>
          </a:xfrm>
        </p:spPr>
        <p:txBody>
          <a:bodyPr>
            <a:normAutofit/>
          </a:bodyPr>
          <a:lstStyle/>
          <a:p>
            <a:pPr marL="396875" indent="-396875">
              <a:buFont typeface="Wingdings" panose="05000000000000000000" pitchFamily="2" charset="2"/>
              <a:buChar char="Ø"/>
            </a:pPr>
            <a:endParaRPr lang="az-Latn-AZ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az-Latn-AZ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3" name="AutoShape 1"/>
          <p:cNvSpPr>
            <a:spLocks noChangeAspect="1" noChangeArrowheads="1"/>
          </p:cNvSpPr>
          <p:nvPr/>
        </p:nvSpPr>
        <p:spPr bwMode="auto">
          <a:xfrm>
            <a:off x="0" y="457200"/>
            <a:ext cx="3810000" cy="3810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00579" y="841205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41950" y="3368630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видео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22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7" y="123585"/>
            <a:ext cx="5959415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План презентации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747" y="1239028"/>
            <a:ext cx="11540706" cy="4997869"/>
          </a:xfrm>
        </p:spPr>
        <p:txBody>
          <a:bodyPr>
            <a:normAutofit lnSpcReduction="10000"/>
          </a:bodyPr>
          <a:lstStyle/>
          <a:p>
            <a:pPr marL="396875" indent="-396875">
              <a:buFont typeface="Wingdings" panose="05000000000000000000" pitchFamily="2" charset="2"/>
              <a:buChar char="Ø"/>
            </a:pPr>
            <a:r>
              <a:rPr lang="ru" b="1" dirty="0" smtClean="0">
                <a:latin typeface="Arial" panose="020B0604020202020204" pitchFamily="34" charset="0"/>
                <a:cs typeface="Arial" panose="020B0604020202020204" pitchFamily="34" charset="0"/>
              </a:rPr>
              <a:t>Финансирование проекта и менеджер проекта</a:t>
            </a: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Что такое проект?</a:t>
            </a: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Проект или процесс</a:t>
            </a: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Типы проектов</a:t>
            </a: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Успешный и неудачный проект</a:t>
            </a: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Проект (П), Программа (П), Портфель (П)</a:t>
            </a: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Проект (P), Управление проектом (PM), Офис управления проектами (PMO)</a:t>
            </a: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Проектный подход в управлении</a:t>
            </a: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Международные институты стандартизации</a:t>
            </a:r>
          </a:p>
          <a:p>
            <a:pPr marL="854075" lvl="2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Сертификаты и статистика</a:t>
            </a:r>
          </a:p>
          <a:p>
            <a:pPr marL="457200" lvl="2" indent="0">
              <a:buNone/>
            </a:pPr>
            <a:r>
              <a:rPr lang="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az-Latn-AZ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6875" indent="-396875">
              <a:buFont typeface="Wingdings" panose="05000000000000000000" pitchFamily="2" charset="2"/>
              <a:buChar char="Ø"/>
            </a:pPr>
            <a:r>
              <a:rPr lang="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Вопрос-Ответ</a:t>
            </a:r>
            <a:endParaRPr lang="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1" indent="-396875">
              <a:buFont typeface="Wingdings" panose="05000000000000000000" pitchFamily="2" charset="2"/>
              <a:buChar char="Ø"/>
            </a:pPr>
            <a:r>
              <a:rPr lang="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Проект:</a:t>
            </a:r>
          </a:p>
          <a:p>
            <a:pPr marL="1311275" lvl="2" indent="-396875">
              <a:buFont typeface="Wingdings" panose="05000000000000000000" pitchFamily="2" charset="2"/>
              <a:buChar char="Ø"/>
            </a:pP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Курс подготовки высококвалифицированных инженеров «АзТУ-Turkish Aerospace, MGP 2023.1»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85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10883" y="27425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</a:t>
            </a:r>
            <a:endParaRPr lang="en-US" sz="5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19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322" y="2144486"/>
            <a:ext cx="12055764" cy="4389681"/>
          </a:xfrm>
        </p:spPr>
        <p:txBody>
          <a:bodyPr>
            <a:normAutofit/>
          </a:bodyPr>
          <a:lstStyle/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az-Latn-AZ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Количество часов, отведенных на предмет: 30 часов.</a:t>
            </a: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Лекция: 30 часов</a:t>
            </a: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Баллы, выставленные по предмету: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Модуль 1-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контрольный опрос</a:t>
            </a:r>
            <a:r>
              <a:rPr lang="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5 (в течение семестра)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Модуль-2-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контрольный опрос</a:t>
            </a:r>
            <a:r>
              <a:rPr lang="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5 (в течение семестра)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Модуль-3-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контрольный опрос</a:t>
            </a:r>
            <a:r>
              <a:rPr lang="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5 (в течение семестра)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Коллоквиум: </a:t>
            </a: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15 (в течение семестра)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Самостоятельная работа (групповая оценка): 10 (в течение семестра </a:t>
            </a: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Посещаемость: 10 ( </a:t>
            </a:r>
            <a:r>
              <a:rPr lang="ru" sz="2000" dirty="0">
                <a:latin typeface="Arial" panose="020B0604020202020204" pitchFamily="34" charset="0"/>
                <a:cs typeface="Arial" panose="020B0604020202020204" pitchFamily="34" charset="0"/>
              </a:rPr>
              <a:t>в течение семестра)</a:t>
            </a:r>
          </a:p>
          <a:p>
            <a:pPr marL="2682875" lvl="6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Экзамен (с билетом): 50 – после семестра)</a:t>
            </a: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az-Latn-AZ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az-Latn-AZ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4075" lvl="2" indent="-396875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az-Latn-AZ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2" indent="0">
              <a:buNone/>
            </a:pPr>
            <a:endParaRPr lang="az-Latn-AZ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00579" y="1211492"/>
            <a:ext cx="5230600" cy="854015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О теме управления проектами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00579" y="841205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6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1626" y="4813540"/>
            <a:ext cx="5230600" cy="150962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ЧТО ТАКОЕ ПРОЕКТ?</a:t>
            </a:r>
          </a:p>
          <a:p>
            <a:pPr algn="ctr"/>
            <a:r>
              <a:rPr lang="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ПРОЕКТ и ПРОЦЕСС</a:t>
            </a:r>
          </a:p>
          <a:p>
            <a:pPr algn="ctr"/>
            <a:r>
              <a:rPr lang="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ВИДЫ ПРОЕКТА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1" y="1069688"/>
            <a:ext cx="11662913" cy="4044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indent="2286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“Уникальный процесс, состоящий из набора взаимоувязанных и контролируемых работ с датами начала и окончания и предпринятый, чтобы достичь цели соответствии конкретным требованиям, включая ограничения по времени, затратам и ресурсам”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ISO/TR 10006:1997(E)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2286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“Группа работ/задач, которые необходимо выполнить в заданный период для достижения поставленных целей.”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22860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 Management Handbook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Cleland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indent="2286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“Временная структура для создания уникального продукта, услуги.”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PMBoK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9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52401" y="845396"/>
            <a:ext cx="5836920" cy="5624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indent="2286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 это деятельность (процесс), определяющийся тремя главными свойствами: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marR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Время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</a:t>
            </a:r>
          </a:p>
          <a:p>
            <a:pPr marL="571500" marR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Заранее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определенная цель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</a:p>
          <a:p>
            <a:pPr marL="571500" marR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Ресурсы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Еще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проще: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 — это процесс, продукт это результат</a:t>
            </a: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Процессная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деятельность </a:t>
            </a:r>
            <a:endParaRPr lang="en-US" sz="24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Проектная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деятельность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Управление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проектами - это </a:t>
            </a: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процесс.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процессов - это проект.</a:t>
            </a:r>
          </a:p>
          <a:p>
            <a:pPr marL="22860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9877" y="1069688"/>
            <a:ext cx="5553036" cy="305850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746" y="3768353"/>
            <a:ext cx="6537254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0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87" y="123585"/>
            <a:ext cx="11756366" cy="954717"/>
          </a:xfr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ru" b="1" dirty="0">
                <a:latin typeface="Arial" panose="020B0604020202020204" pitchFamily="34" charset="0"/>
                <a:cs typeface="Arial" panose="020B0604020202020204" pitchFamily="34" charset="0"/>
              </a:rPr>
              <a:t>Проект: 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lang="az-Latn-AZ" dirty="0" smtClean="0">
                <a:latin typeface="Arial" panose="020B0604020202020204" pitchFamily="34" charset="0"/>
                <a:cs typeface="Arial" panose="020B0604020202020204" pitchFamily="34" charset="0"/>
              </a:rPr>
              <a:t>zTU</a:t>
            </a:r>
            <a:r>
              <a:rPr lang="ru" dirty="0" smtClean="0">
                <a:latin typeface="Arial" panose="020B0604020202020204" pitchFamily="34" charset="0"/>
                <a:cs typeface="Arial" panose="020B0604020202020204" pitchFamily="34" charset="0"/>
              </a:rPr>
              <a:t>-Turkish </a:t>
            </a:r>
            <a:r>
              <a:rPr lang="ru" dirty="0">
                <a:latin typeface="Arial" panose="020B0604020202020204" pitchFamily="34" charset="0"/>
                <a:cs typeface="Arial" panose="020B0604020202020204" pitchFamily="34" charset="0"/>
              </a:rPr>
              <a:t>Aerospace, MGP 2023.1»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6" descr="https://www.aztu.edu.az/web_admin/upload/files/aztu.edu.az/news/10-2022/MGP%20(1)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17" y="2122485"/>
            <a:ext cx="6212183" cy="349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48087" y="1208085"/>
            <a:ext cx="629427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Заказчик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Aztu</a:t>
            </a:r>
            <a:endParaRPr lang="az-Latn-AZ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Компании-партнеры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TUSAŞ,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az-Latn-AZ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az-Latn-AZ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i.ü.f.d.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dos.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Айнура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Исмаилова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сертификат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IPMA Level B), AZTU </a:t>
            </a:r>
            <a:endParaRPr lang="az-Latn-AZ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PMO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протяжении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жизни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школа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Азербайджанского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Технического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Центр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Университетско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Промышленного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Сотрудничества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Обучения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учения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протяжении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всей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жизни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az-Latn-AZ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Turkish Aerospace, MGP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команда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MGP TUSAŞ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az-Latn-AZ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Участники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проекта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студентов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AzTU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az-Latn-AZ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21626" y="4813540"/>
            <a:ext cx="5230600" cy="150962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Понятие 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проекта и его особенности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57996" y="1018262"/>
            <a:ext cx="111884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Уникальность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«Человек на Луне» (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Apollo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Сложность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«Титаник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b="1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Рискованность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«Ракетные испытания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SpaceX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Ограниченность временными </a:t>
            </a: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рамками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«Олимпийские игры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2760788"/>
            <a:ext cx="3251200" cy="1828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653" y="2760788"/>
            <a:ext cx="2488170" cy="1828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823" y="2760788"/>
            <a:ext cx="3251200" cy="18288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023" y="2852228"/>
            <a:ext cx="2624722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721626" y="4813540"/>
            <a:ext cx="5230600" cy="1509621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Типы проектов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74453" y="828142"/>
            <a:ext cx="11188460" cy="17254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Title 4"/>
          <p:cNvSpPr txBox="1">
            <a:spLocks/>
          </p:cNvSpPr>
          <p:nvPr/>
        </p:nvSpPr>
        <p:spPr>
          <a:xfrm>
            <a:off x="8652294" y="231372"/>
            <a:ext cx="3010620" cy="37247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" sz="16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МОДУЛЬ №1 / ТЕМА №1</a:t>
            </a:r>
            <a:endParaRPr lang="en-US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068683" y="4628764"/>
            <a:ext cx="55942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Технический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Организационный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Экономический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Социальный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Смешанный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357996" y="873576"/>
            <a:ext cx="118340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Инфраструктурные проекты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Железная дорога Баку-Тбилиси-Карс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Шах-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Дениз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Строительные и недвижимые проекты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Baku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White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Культурные и социальные проекты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2400" dirty="0"/>
              <a:t>Центр Гейдара Алиева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4" y="2668268"/>
            <a:ext cx="2934345" cy="18288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799" y="2674346"/>
            <a:ext cx="2750510" cy="18288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385" y="2680424"/>
            <a:ext cx="2940193" cy="18288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5"/>
          <a:srcRect l="7285" r="15512"/>
          <a:stretch/>
        </p:blipFill>
        <p:spPr>
          <a:xfrm>
            <a:off x="9093654" y="2680424"/>
            <a:ext cx="279464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1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1820</Words>
  <Application>Microsoft Office PowerPoint</Application>
  <PresentationFormat>Широкоэкранный</PresentationFormat>
  <Paragraphs>233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Wingdings</vt:lpstr>
      <vt:lpstr>Office Theme</vt:lpstr>
      <vt:lpstr>УПРАВЛЕНИЕ ПРОЕКТОМ </vt:lpstr>
      <vt:lpstr>Презентация PowerPoint</vt:lpstr>
      <vt:lpstr>План презентации</vt:lpstr>
      <vt:lpstr>Презентация PowerPoint</vt:lpstr>
      <vt:lpstr>Презентация PowerPoint</vt:lpstr>
      <vt:lpstr>Презентация PowerPoint</vt:lpstr>
      <vt:lpstr>Проект: «АzTU-Turkish Aerospace, MGP 2023.1»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Проект: «АzTU-Turkish Aerospace, MGP 2023.1»</vt:lpstr>
      <vt:lpstr>Презентация PowerPoint</vt:lpstr>
      <vt:lpstr>Презентация PowerPoint</vt:lpstr>
      <vt:lpstr>Презентация PowerPoint</vt:lpstr>
      <vt:lpstr> Проект (П), Программа (П),  Портфель (П) </vt:lpstr>
      <vt:lpstr> П, ПМ, ПМО </vt:lpstr>
      <vt:lpstr>Презентация PowerPoint</vt:lpstr>
      <vt:lpstr>П, ПМ, ПМО</vt:lpstr>
      <vt:lpstr>П, ПМ, ПМО</vt:lpstr>
      <vt:lpstr>Международная сертификация</vt:lpstr>
      <vt:lpstr>Международная сертификация</vt:lpstr>
      <vt:lpstr>Презентация PowerPoint</vt:lpstr>
      <vt:lpstr>Презентация PowerPoint</vt:lpstr>
      <vt:lpstr>Проект: «АzTU-Turkish Aerospace, MGP 2023.1»</vt:lpstr>
      <vt:lpstr>Презентация PowerPoint</vt:lpstr>
      <vt:lpstr>Презентация PowerPoint</vt:lpstr>
      <vt:lpstr>Проект: «АзТУ-Turkish Aerospace, MGP 2023.1» </vt:lpstr>
      <vt:lpstr>Спасибо за внимание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User</cp:lastModifiedBy>
  <cp:revision>85</cp:revision>
  <dcterms:created xsi:type="dcterms:W3CDTF">2024-09-02T06:40:22Z</dcterms:created>
  <dcterms:modified xsi:type="dcterms:W3CDTF">2024-09-18T07:50:37Z</dcterms:modified>
</cp:coreProperties>
</file>